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003" autoAdjust="0"/>
    <p:restoredTop sz="94660"/>
  </p:normalViewPr>
  <p:slideViewPr>
    <p:cSldViewPr snapToGrid="0">
      <p:cViewPr varScale="1">
        <p:scale>
          <a:sx n="77" d="100"/>
          <a:sy n="77" d="100"/>
        </p:scale>
        <p:origin x="-564"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A452E1B-CEAB-4A21-9A86-72EB931A008A}" type="datetimeFigureOut">
              <a:rPr lang="en-US" smtClean="0"/>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417326-5BCF-4A44-B5A2-592ADC4FC87E}" type="slidenum">
              <a:rPr lang="en-US" smtClean="0"/>
              <a:t>‹#›</a:t>
            </a:fld>
            <a:endParaRPr lang="en-US"/>
          </a:p>
        </p:txBody>
      </p:sp>
    </p:spTree>
    <p:extLst>
      <p:ext uri="{BB962C8B-B14F-4D97-AF65-F5344CB8AC3E}">
        <p14:creationId xmlns:p14="http://schemas.microsoft.com/office/powerpoint/2010/main" val="28984565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452E1B-CEAB-4A21-9A86-72EB931A008A}" type="datetimeFigureOut">
              <a:rPr lang="en-US" smtClean="0"/>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417326-5BCF-4A44-B5A2-592ADC4FC87E}" type="slidenum">
              <a:rPr lang="en-US" smtClean="0"/>
              <a:t>‹#›</a:t>
            </a:fld>
            <a:endParaRPr lang="en-US"/>
          </a:p>
        </p:txBody>
      </p:sp>
    </p:spTree>
    <p:extLst>
      <p:ext uri="{BB962C8B-B14F-4D97-AF65-F5344CB8AC3E}">
        <p14:creationId xmlns:p14="http://schemas.microsoft.com/office/powerpoint/2010/main" val="205315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452E1B-CEAB-4A21-9A86-72EB931A008A}" type="datetimeFigureOut">
              <a:rPr lang="en-US" smtClean="0"/>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417326-5BCF-4A44-B5A2-592ADC4FC87E}" type="slidenum">
              <a:rPr lang="en-US" smtClean="0"/>
              <a:t>‹#›</a:t>
            </a:fld>
            <a:endParaRPr lang="en-US"/>
          </a:p>
        </p:txBody>
      </p:sp>
    </p:spTree>
    <p:extLst>
      <p:ext uri="{BB962C8B-B14F-4D97-AF65-F5344CB8AC3E}">
        <p14:creationId xmlns:p14="http://schemas.microsoft.com/office/powerpoint/2010/main" val="20336094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A452E1B-CEAB-4A21-9A86-72EB931A008A}" type="datetimeFigureOut">
              <a:rPr lang="en-US" smtClean="0"/>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417326-5BCF-4A44-B5A2-592ADC4FC87E}" type="slidenum">
              <a:rPr lang="en-US" smtClean="0"/>
              <a:t>‹#›</a:t>
            </a:fld>
            <a:endParaRPr lang="en-US"/>
          </a:p>
        </p:txBody>
      </p:sp>
    </p:spTree>
    <p:extLst>
      <p:ext uri="{BB962C8B-B14F-4D97-AF65-F5344CB8AC3E}">
        <p14:creationId xmlns:p14="http://schemas.microsoft.com/office/powerpoint/2010/main" val="574645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A452E1B-CEAB-4A21-9A86-72EB931A008A}" type="datetimeFigureOut">
              <a:rPr lang="en-US" smtClean="0"/>
              <a:t>11/3/2015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417326-5BCF-4A44-B5A2-592ADC4FC87E}" type="slidenum">
              <a:rPr lang="en-US" smtClean="0"/>
              <a:t>‹#›</a:t>
            </a:fld>
            <a:endParaRPr lang="en-US"/>
          </a:p>
        </p:txBody>
      </p:sp>
    </p:spTree>
    <p:extLst>
      <p:ext uri="{BB962C8B-B14F-4D97-AF65-F5344CB8AC3E}">
        <p14:creationId xmlns:p14="http://schemas.microsoft.com/office/powerpoint/2010/main" val="30764178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A452E1B-CEAB-4A21-9A86-72EB931A008A}" type="datetimeFigureOut">
              <a:rPr lang="en-US" smtClean="0"/>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417326-5BCF-4A44-B5A2-592ADC4FC87E}" type="slidenum">
              <a:rPr lang="en-US" smtClean="0"/>
              <a:t>‹#›</a:t>
            </a:fld>
            <a:endParaRPr lang="en-US"/>
          </a:p>
        </p:txBody>
      </p:sp>
    </p:spTree>
    <p:extLst>
      <p:ext uri="{BB962C8B-B14F-4D97-AF65-F5344CB8AC3E}">
        <p14:creationId xmlns:p14="http://schemas.microsoft.com/office/powerpoint/2010/main" val="24261323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A452E1B-CEAB-4A21-9A86-72EB931A008A}" type="datetimeFigureOut">
              <a:rPr lang="en-US" smtClean="0"/>
              <a:t>11/3/2015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417326-5BCF-4A44-B5A2-592ADC4FC87E}" type="slidenum">
              <a:rPr lang="en-US" smtClean="0"/>
              <a:t>‹#›</a:t>
            </a:fld>
            <a:endParaRPr lang="en-US"/>
          </a:p>
        </p:txBody>
      </p:sp>
    </p:spTree>
    <p:extLst>
      <p:ext uri="{BB962C8B-B14F-4D97-AF65-F5344CB8AC3E}">
        <p14:creationId xmlns:p14="http://schemas.microsoft.com/office/powerpoint/2010/main" val="9604631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A452E1B-CEAB-4A21-9A86-72EB931A008A}" type="datetimeFigureOut">
              <a:rPr lang="en-US" smtClean="0"/>
              <a:t>11/3/2015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417326-5BCF-4A44-B5A2-592ADC4FC87E}" type="slidenum">
              <a:rPr lang="en-US" smtClean="0"/>
              <a:t>‹#›</a:t>
            </a:fld>
            <a:endParaRPr lang="en-US"/>
          </a:p>
        </p:txBody>
      </p:sp>
    </p:spTree>
    <p:extLst>
      <p:ext uri="{BB962C8B-B14F-4D97-AF65-F5344CB8AC3E}">
        <p14:creationId xmlns:p14="http://schemas.microsoft.com/office/powerpoint/2010/main" val="16515412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452E1B-CEAB-4A21-9A86-72EB931A008A}" type="datetimeFigureOut">
              <a:rPr lang="en-US" smtClean="0"/>
              <a:t>11/3/2015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417326-5BCF-4A44-B5A2-592ADC4FC87E}" type="slidenum">
              <a:rPr lang="en-US" smtClean="0"/>
              <a:t>‹#›</a:t>
            </a:fld>
            <a:endParaRPr lang="en-US"/>
          </a:p>
        </p:txBody>
      </p:sp>
    </p:spTree>
    <p:extLst>
      <p:ext uri="{BB962C8B-B14F-4D97-AF65-F5344CB8AC3E}">
        <p14:creationId xmlns:p14="http://schemas.microsoft.com/office/powerpoint/2010/main" val="29223232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452E1B-CEAB-4A21-9A86-72EB931A008A}" type="datetimeFigureOut">
              <a:rPr lang="en-US" smtClean="0"/>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417326-5BCF-4A44-B5A2-592ADC4FC87E}" type="slidenum">
              <a:rPr lang="en-US" smtClean="0"/>
              <a:t>‹#›</a:t>
            </a:fld>
            <a:endParaRPr lang="en-US"/>
          </a:p>
        </p:txBody>
      </p:sp>
    </p:spTree>
    <p:extLst>
      <p:ext uri="{BB962C8B-B14F-4D97-AF65-F5344CB8AC3E}">
        <p14:creationId xmlns:p14="http://schemas.microsoft.com/office/powerpoint/2010/main" val="41403859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A452E1B-CEAB-4A21-9A86-72EB931A008A}" type="datetimeFigureOut">
              <a:rPr lang="en-US" smtClean="0"/>
              <a:t>11/3/2015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417326-5BCF-4A44-B5A2-592ADC4FC87E}" type="slidenum">
              <a:rPr lang="en-US" smtClean="0"/>
              <a:t>‹#›</a:t>
            </a:fld>
            <a:endParaRPr lang="en-US"/>
          </a:p>
        </p:txBody>
      </p:sp>
    </p:spTree>
    <p:extLst>
      <p:ext uri="{BB962C8B-B14F-4D97-AF65-F5344CB8AC3E}">
        <p14:creationId xmlns:p14="http://schemas.microsoft.com/office/powerpoint/2010/main" val="4013402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452E1B-CEAB-4A21-9A86-72EB931A008A}" type="datetimeFigureOut">
              <a:rPr lang="en-US" smtClean="0"/>
              <a:t>11/3/2015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417326-5BCF-4A44-B5A2-592ADC4FC87E}" type="slidenum">
              <a:rPr lang="en-US" smtClean="0"/>
              <a:t>‹#›</a:t>
            </a:fld>
            <a:endParaRPr lang="en-US"/>
          </a:p>
        </p:txBody>
      </p:sp>
    </p:spTree>
    <p:extLst>
      <p:ext uri="{BB962C8B-B14F-4D97-AF65-F5344CB8AC3E}">
        <p14:creationId xmlns:p14="http://schemas.microsoft.com/office/powerpoint/2010/main" val="1016945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solidFill>
                  <a:prstClr val="black"/>
                </a:solidFill>
                <a:latin typeface="Bookman Old Style" panose="02050604050505020204" pitchFamily="18" charset="0"/>
              </a:rPr>
              <a:t>How to Search </a:t>
            </a:r>
            <a:br>
              <a:rPr lang="en-US" dirty="0">
                <a:solidFill>
                  <a:prstClr val="black"/>
                </a:solidFill>
                <a:latin typeface="Bookman Old Style" panose="02050604050505020204" pitchFamily="18" charset="0"/>
              </a:rPr>
            </a:br>
            <a:r>
              <a:rPr lang="en-US" dirty="0" smtClean="0">
                <a:solidFill>
                  <a:prstClr val="black"/>
                </a:solidFill>
                <a:latin typeface="Bookman Old Style" panose="02050604050505020204" pitchFamily="18" charset="0"/>
              </a:rPr>
              <a:t>for Vendors</a:t>
            </a:r>
            <a:endParaRPr lang="en-US" dirty="0">
              <a:latin typeface="Bookman Old Style" panose="02050604050505020204" pitchFamily="18" charset="0"/>
            </a:endParaRPr>
          </a:p>
        </p:txBody>
      </p:sp>
      <p:sp>
        <p:nvSpPr>
          <p:cNvPr id="3" name="Subtitle 2"/>
          <p:cNvSpPr>
            <a:spLocks noGrp="1"/>
          </p:cNvSpPr>
          <p:nvPr>
            <p:ph type="subTitle" idx="1"/>
          </p:nvPr>
        </p:nvSpPr>
        <p:spPr>
          <a:xfrm>
            <a:off x="1524000" y="3602038"/>
            <a:ext cx="9144000" cy="3148386"/>
          </a:xfrm>
        </p:spPr>
        <p:txBody>
          <a:bodyPr/>
          <a:lstStyle/>
          <a:p>
            <a:pPr lvl="0"/>
            <a:r>
              <a:rPr lang="en-US" dirty="0">
                <a:solidFill>
                  <a:prstClr val="black"/>
                </a:solidFill>
                <a:latin typeface="Georgia" panose="02040502050405020303" pitchFamily="18" charset="0"/>
              </a:rPr>
              <a:t>By </a:t>
            </a:r>
            <a:br>
              <a:rPr lang="en-US" dirty="0">
                <a:solidFill>
                  <a:prstClr val="black"/>
                </a:solidFill>
                <a:latin typeface="Georgia" panose="02040502050405020303" pitchFamily="18" charset="0"/>
              </a:rPr>
            </a:br>
            <a:r>
              <a:rPr lang="en-US" sz="4000" dirty="0">
                <a:solidFill>
                  <a:prstClr val="black"/>
                </a:solidFill>
                <a:latin typeface="Georgia" panose="02040502050405020303" pitchFamily="18" charset="0"/>
              </a:rPr>
              <a:t>Procurement Services</a:t>
            </a:r>
          </a:p>
          <a:p>
            <a:pPr lvl="0"/>
            <a:r>
              <a:rPr lang="en-US" dirty="0" smtClean="0">
                <a:solidFill>
                  <a:prstClr val="black"/>
                </a:solidFill>
                <a:latin typeface="Bookman Old Style" panose="02050604050505020204" pitchFamily="18" charset="0"/>
              </a:rPr>
              <a:t>FY16</a:t>
            </a:r>
          </a:p>
          <a:p>
            <a:pPr lvl="0"/>
            <a:endParaRPr lang="en-US" dirty="0">
              <a:solidFill>
                <a:prstClr val="black"/>
              </a:solidFill>
              <a:latin typeface="Bookman Old Style" panose="02050604050505020204" pitchFamily="18" charset="0"/>
            </a:endParaRPr>
          </a:p>
          <a:p>
            <a:pPr lvl="0"/>
            <a:endParaRPr lang="en-US" dirty="0" smtClean="0">
              <a:solidFill>
                <a:prstClr val="black"/>
              </a:solidFill>
              <a:latin typeface="Bookman Old Style" panose="02050604050505020204" pitchFamily="18" charset="0"/>
            </a:endParaRPr>
          </a:p>
          <a:p>
            <a:r>
              <a:rPr lang="en-US" dirty="0">
                <a:solidFill>
                  <a:prstClr val="black"/>
                </a:solidFill>
                <a:latin typeface="Bookman Old Style" panose="02050604050505020204" pitchFamily="18" charset="0"/>
              </a:rPr>
              <a:t>procurementservices@scsk12.org</a:t>
            </a:r>
          </a:p>
          <a:p>
            <a:pPr lvl="0"/>
            <a:endParaRPr lang="en-US" dirty="0">
              <a:solidFill>
                <a:prstClr val="black"/>
              </a:solidFill>
              <a:latin typeface="Bookman Old Style" panose="02050604050505020204" pitchFamily="18" charset="0"/>
            </a:endParaRPr>
          </a:p>
          <a:p>
            <a:endParaRPr lang="en-US" dirty="0"/>
          </a:p>
        </p:txBody>
      </p:sp>
    </p:spTree>
    <p:extLst>
      <p:ext uri="{BB962C8B-B14F-4D97-AF65-F5344CB8AC3E}">
        <p14:creationId xmlns:p14="http://schemas.microsoft.com/office/powerpoint/2010/main" val="1005571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0"/>
            <a:ext cx="12192000" cy="6873677"/>
          </a:xfrm>
          <a:prstGeom prst="rect">
            <a:avLst/>
          </a:prstGeom>
        </p:spPr>
        <p:txBody>
          <a:bodyPr wrap="square">
            <a:spAutoFit/>
          </a:bodyPr>
          <a:lstStyle/>
          <a:p>
            <a:pPr lvl="0">
              <a:lnSpc>
                <a:spcPct val="90000"/>
              </a:lnSpc>
              <a:spcBef>
                <a:spcPts val="1000"/>
              </a:spcBef>
            </a:pPr>
            <a:endParaRPr lang="en-US" sz="1600" dirty="0" smtClean="0">
              <a:solidFill>
                <a:prstClr val="black"/>
              </a:solidFill>
            </a:endParaRPr>
          </a:p>
          <a:p>
            <a:pPr lvl="0" algn="ctr">
              <a:lnSpc>
                <a:spcPct val="90000"/>
              </a:lnSpc>
              <a:spcBef>
                <a:spcPts val="1000"/>
              </a:spcBef>
            </a:pPr>
            <a:r>
              <a:rPr lang="en-US" sz="4000" dirty="0">
                <a:solidFill>
                  <a:prstClr val="black"/>
                </a:solidFill>
                <a:latin typeface="Calibri Light" panose="020F0302020204030204"/>
              </a:rPr>
              <a:t>~   IMPORTANT   NOTES   </a:t>
            </a:r>
            <a:r>
              <a:rPr lang="en-US" sz="4000" dirty="0" smtClean="0">
                <a:solidFill>
                  <a:prstClr val="black"/>
                </a:solidFill>
                <a:latin typeface="Calibri Light" panose="020F0302020204030204"/>
              </a:rPr>
              <a:t>~</a:t>
            </a:r>
            <a:endParaRPr lang="en-US" sz="1600" dirty="0">
              <a:solidFill>
                <a:prstClr val="black"/>
              </a:solidFill>
            </a:endParaRPr>
          </a:p>
          <a:p>
            <a:pPr marL="285750" lvl="0" indent="-285750">
              <a:lnSpc>
                <a:spcPct val="90000"/>
              </a:lnSpc>
              <a:spcBef>
                <a:spcPts val="1000"/>
              </a:spcBef>
              <a:buFont typeface="Arial" panose="020B0604020202020204" pitchFamily="34" charset="0"/>
              <a:buChar char="•"/>
            </a:pPr>
            <a:r>
              <a:rPr lang="en-US" sz="1600" dirty="0" smtClean="0">
                <a:solidFill>
                  <a:prstClr val="black"/>
                </a:solidFill>
              </a:rPr>
              <a:t>Log </a:t>
            </a:r>
            <a:r>
              <a:rPr lang="en-US" sz="1600" dirty="0">
                <a:solidFill>
                  <a:prstClr val="black"/>
                </a:solidFill>
              </a:rPr>
              <a:t>onto APECS using either Internet Explorer 10 or Safari (if you have Internet Explorer 11 you’ll have to contact IT Help Desk to modify so APECS will be accepted).  APECS doesn’t function properly with Chrome or Firefox.   If you need access to APECS &gt; Procurement website &gt; Managers and Employees &gt; Change Request form for APECS; and use this form also for all modifications for the APECS routing. </a:t>
            </a:r>
          </a:p>
          <a:p>
            <a:pPr marL="228600" lvl="0" indent="-228600">
              <a:lnSpc>
                <a:spcPct val="90000"/>
              </a:lnSpc>
              <a:spcBef>
                <a:spcPts val="1000"/>
              </a:spcBef>
              <a:buFont typeface="Arial" panose="020B0604020202020204" pitchFamily="34" charset="0"/>
              <a:buChar char="•"/>
            </a:pPr>
            <a:r>
              <a:rPr lang="en-US" sz="1600" dirty="0">
                <a:solidFill>
                  <a:prstClr val="black"/>
                </a:solidFill>
              </a:rPr>
              <a:t>Regularly monitor your Awaiting My Action queue for Inactive and Returned requisitions and process them accordingly.  </a:t>
            </a:r>
          </a:p>
          <a:p>
            <a:pPr marL="228600" lvl="0" indent="-228600">
              <a:lnSpc>
                <a:spcPct val="90000"/>
              </a:lnSpc>
              <a:spcBef>
                <a:spcPts val="1000"/>
              </a:spcBef>
              <a:buFont typeface="Arial" panose="020B0604020202020204" pitchFamily="34" charset="0"/>
              <a:buChar char="•"/>
            </a:pPr>
            <a:r>
              <a:rPr lang="en-US" sz="1600" dirty="0">
                <a:solidFill>
                  <a:prstClr val="black"/>
                </a:solidFill>
              </a:rPr>
              <a:t>One vendor for a requisition; but you can have more than one Account Code. (Please note computer requisition/POs are different</a:t>
            </a:r>
            <a:r>
              <a:rPr lang="en-US" sz="1600" dirty="0" smtClean="0">
                <a:solidFill>
                  <a:prstClr val="black"/>
                </a:solidFill>
              </a:rPr>
              <a:t>).</a:t>
            </a:r>
          </a:p>
          <a:p>
            <a:pPr marL="228600" lvl="0" indent="-228600">
              <a:lnSpc>
                <a:spcPct val="90000"/>
              </a:lnSpc>
              <a:spcBef>
                <a:spcPts val="1000"/>
              </a:spcBef>
              <a:buFont typeface="Arial" panose="020B0604020202020204" pitchFamily="34" charset="0"/>
              <a:buChar char="•"/>
            </a:pPr>
            <a:r>
              <a:rPr lang="en-US" sz="1600" dirty="0" smtClean="0">
                <a:solidFill>
                  <a:prstClr val="black"/>
                </a:solidFill>
              </a:rPr>
              <a:t>Your search for a vendor will be as accurate as Procurement’s search, so if you do not find the vendor, they are not in the database and you’re welcome to direct them to our Procurement website &gt; Doing Business with SCS &gt; Vendor Registration where they have the forms and instructions.  Please remember the process to load the vendor will take about two (2) weeks, thus plan accordingly.   Note page 4 of Power Point.</a:t>
            </a:r>
            <a:endParaRPr lang="en-US" sz="1600" dirty="0">
              <a:solidFill>
                <a:prstClr val="black"/>
              </a:solidFill>
            </a:endParaRPr>
          </a:p>
          <a:p>
            <a:pPr marL="228600" lvl="0" indent="-228600">
              <a:lnSpc>
                <a:spcPct val="90000"/>
              </a:lnSpc>
              <a:spcBef>
                <a:spcPts val="1000"/>
              </a:spcBef>
              <a:buFont typeface="Arial" panose="020B0604020202020204" pitchFamily="34" charset="0"/>
              <a:buChar char="•"/>
            </a:pPr>
            <a:r>
              <a:rPr lang="en-US" sz="1600" dirty="0">
                <a:solidFill>
                  <a:prstClr val="black"/>
                </a:solidFill>
              </a:rPr>
              <a:t>Account Code questions please direct them to:  Finance Services website or 901.416.5461</a:t>
            </a:r>
          </a:p>
          <a:p>
            <a:pPr marL="228600" lvl="0" indent="-228600">
              <a:lnSpc>
                <a:spcPct val="90000"/>
              </a:lnSpc>
              <a:spcBef>
                <a:spcPts val="1000"/>
              </a:spcBef>
              <a:buFont typeface="Arial" panose="020B0604020202020204" pitchFamily="34" charset="0"/>
              <a:buChar char="•"/>
            </a:pPr>
            <a:r>
              <a:rPr lang="en-US" sz="1600" dirty="0">
                <a:solidFill>
                  <a:prstClr val="black"/>
                </a:solidFill>
              </a:rPr>
              <a:t>Accounts Payable, including Payment Requests and Payment Reimbursements, questions direct them to:  Accounts Payable which is under the Finance website or 901.416.5407, fax 901.416.5859.</a:t>
            </a:r>
          </a:p>
          <a:p>
            <a:pPr marL="228600" lvl="0" indent="-228600">
              <a:lnSpc>
                <a:spcPct val="90000"/>
              </a:lnSpc>
              <a:spcBef>
                <a:spcPts val="1000"/>
              </a:spcBef>
              <a:buFont typeface="Arial" panose="020B0604020202020204" pitchFamily="34" charset="0"/>
              <a:buChar char="•"/>
            </a:pPr>
            <a:r>
              <a:rPr lang="en-US" sz="1600" dirty="0">
                <a:solidFill>
                  <a:srgbClr val="FF0000"/>
                </a:solidFill>
              </a:rPr>
              <a:t>Please remember that all the screen shots are not factual because they are from the APECS test site that is used for training purposes only</a:t>
            </a:r>
            <a:r>
              <a:rPr lang="en-US" sz="1600" dirty="0" smtClean="0">
                <a:solidFill>
                  <a:srgbClr val="FF0000"/>
                </a:solidFill>
              </a:rPr>
              <a:t>.</a:t>
            </a:r>
          </a:p>
          <a:p>
            <a:pPr marL="228600" lvl="0" indent="-228600">
              <a:lnSpc>
                <a:spcPct val="90000"/>
              </a:lnSpc>
              <a:spcBef>
                <a:spcPts val="1000"/>
              </a:spcBef>
              <a:buFont typeface="Arial" panose="020B0604020202020204" pitchFamily="34" charset="0"/>
              <a:buChar char="•"/>
            </a:pPr>
            <a:endParaRPr lang="en-US" sz="1600" dirty="0">
              <a:solidFill>
                <a:srgbClr val="FF0000"/>
              </a:solidFill>
            </a:endParaRPr>
          </a:p>
          <a:p>
            <a:pPr marL="228600" lvl="0" indent="-228600">
              <a:lnSpc>
                <a:spcPct val="90000"/>
              </a:lnSpc>
              <a:spcBef>
                <a:spcPts val="1000"/>
              </a:spcBef>
              <a:buFont typeface="Arial" panose="020B0604020202020204" pitchFamily="34" charset="0"/>
              <a:buChar char="•"/>
            </a:pPr>
            <a:endParaRPr lang="en-US" sz="1600" dirty="0" smtClean="0">
              <a:solidFill>
                <a:srgbClr val="FF0000"/>
              </a:solidFill>
            </a:endParaRPr>
          </a:p>
          <a:p>
            <a:pPr marL="228600" lvl="0" indent="-228600">
              <a:lnSpc>
                <a:spcPct val="90000"/>
              </a:lnSpc>
              <a:spcBef>
                <a:spcPts val="1000"/>
              </a:spcBef>
              <a:buFont typeface="Arial" panose="020B0604020202020204" pitchFamily="34" charset="0"/>
              <a:buChar char="•"/>
            </a:pPr>
            <a:endParaRPr lang="en-US" sz="1600" dirty="0">
              <a:solidFill>
                <a:srgbClr val="FF0000"/>
              </a:solidFill>
            </a:endParaRPr>
          </a:p>
          <a:p>
            <a:pPr marL="228600" lvl="0" indent="-228600">
              <a:lnSpc>
                <a:spcPct val="90000"/>
              </a:lnSpc>
              <a:spcBef>
                <a:spcPts val="1000"/>
              </a:spcBef>
              <a:buFont typeface="Arial" panose="020B0604020202020204" pitchFamily="34" charset="0"/>
              <a:buChar char="•"/>
            </a:pPr>
            <a:endParaRPr lang="en-US" sz="1600" dirty="0" smtClean="0">
              <a:solidFill>
                <a:srgbClr val="FF0000"/>
              </a:solidFill>
            </a:endParaRPr>
          </a:p>
          <a:p>
            <a:pPr marL="228600" lvl="0" indent="-228600">
              <a:lnSpc>
                <a:spcPct val="90000"/>
              </a:lnSpc>
              <a:spcBef>
                <a:spcPts val="1000"/>
              </a:spcBef>
              <a:buFont typeface="Arial" panose="020B0604020202020204" pitchFamily="34" charset="0"/>
              <a:buChar char="•"/>
            </a:pPr>
            <a:endParaRPr lang="en-US" sz="1600" dirty="0">
              <a:solidFill>
                <a:srgbClr val="FF0000"/>
              </a:solidFill>
            </a:endParaRPr>
          </a:p>
          <a:p>
            <a:pPr lvl="0">
              <a:lnSpc>
                <a:spcPct val="90000"/>
              </a:lnSpc>
              <a:spcBef>
                <a:spcPts val="1000"/>
              </a:spcBef>
            </a:pPr>
            <a:endParaRPr lang="en-US" sz="1600" dirty="0">
              <a:solidFill>
                <a:srgbClr val="FF0000"/>
              </a:solidFill>
            </a:endParaRPr>
          </a:p>
        </p:txBody>
      </p:sp>
    </p:spTree>
    <p:extLst>
      <p:ext uri="{BB962C8B-B14F-4D97-AF65-F5344CB8AC3E}">
        <p14:creationId xmlns:p14="http://schemas.microsoft.com/office/powerpoint/2010/main" val="264802037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1" t="13019" r="43784"/>
          <a:stretch/>
        </p:blipFill>
        <p:spPr>
          <a:xfrm>
            <a:off x="316257" y="543335"/>
            <a:ext cx="3542334" cy="4441703"/>
          </a:xfrm>
          <a:prstGeom prst="rect">
            <a:avLst/>
          </a:prstGeom>
        </p:spPr>
      </p:pic>
      <p:sp>
        <p:nvSpPr>
          <p:cNvPr id="3" name="Rectangle 2"/>
          <p:cNvSpPr/>
          <p:nvPr/>
        </p:nvSpPr>
        <p:spPr>
          <a:xfrm>
            <a:off x="603996" y="121024"/>
            <a:ext cx="4196604" cy="50148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accent1">
                    <a:lumMod val="75000"/>
                  </a:schemeClr>
                </a:solidFill>
              </a:rPr>
              <a:t>To begin,  &gt; Menu &gt;       Finance &gt;       Vendor &gt; Search </a:t>
            </a:r>
            <a:endParaRPr lang="en-US" sz="1200" dirty="0">
              <a:solidFill>
                <a:schemeClr val="accent1">
                  <a:lumMod val="75000"/>
                </a:schemeClr>
              </a:solidFill>
            </a:endParaRPr>
          </a:p>
        </p:txBody>
      </p:sp>
      <p:sp>
        <p:nvSpPr>
          <p:cNvPr id="4" name="Rectangle 3"/>
          <p:cNvSpPr/>
          <p:nvPr/>
        </p:nvSpPr>
        <p:spPr>
          <a:xfrm flipH="1">
            <a:off x="2354803" y="258221"/>
            <a:ext cx="134470" cy="1479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t>
            </a:r>
            <a:endParaRPr lang="en-US" dirty="0">
              <a:solidFill>
                <a:schemeClr val="tx1"/>
              </a:solidFill>
            </a:endParaRPr>
          </a:p>
        </p:txBody>
      </p:sp>
      <p:sp>
        <p:nvSpPr>
          <p:cNvPr id="5" name="Rectangle 4"/>
          <p:cNvSpPr/>
          <p:nvPr/>
        </p:nvSpPr>
        <p:spPr>
          <a:xfrm flipH="1">
            <a:off x="3173592" y="258221"/>
            <a:ext cx="141474" cy="147917"/>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tx1"/>
                </a:solidFill>
              </a:rPr>
              <a:t>+</a:t>
            </a:r>
            <a:endParaRPr lang="en-US" dirty="0">
              <a:solidFill>
                <a:schemeClr val="tx1"/>
              </a:solidFill>
            </a:endParaRPr>
          </a:p>
        </p:txBody>
      </p:sp>
      <p:cxnSp>
        <p:nvCxnSpPr>
          <p:cNvPr id="7" name="Straight Arrow Connector 6"/>
          <p:cNvCxnSpPr/>
          <p:nvPr/>
        </p:nvCxnSpPr>
        <p:spPr>
          <a:xfrm flipH="1">
            <a:off x="406207" y="446479"/>
            <a:ext cx="1537358" cy="72821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flipH="1">
            <a:off x="603996" y="432976"/>
            <a:ext cx="2098303" cy="93862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H="1">
            <a:off x="721485" y="446479"/>
            <a:ext cx="2724771" cy="168180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H="1">
            <a:off x="1035424" y="419641"/>
            <a:ext cx="3020957" cy="187980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pic>
        <p:nvPicPr>
          <p:cNvPr id="9" name="Picture 8"/>
          <p:cNvPicPr>
            <a:picLocks noChangeAspect="1"/>
          </p:cNvPicPr>
          <p:nvPr/>
        </p:nvPicPr>
        <p:blipFill rotWithShape="1">
          <a:blip r:embed="rId3"/>
          <a:srcRect t="25201"/>
          <a:stretch/>
        </p:blipFill>
        <p:spPr>
          <a:xfrm>
            <a:off x="2545902" y="3939988"/>
            <a:ext cx="9425233" cy="2731513"/>
          </a:xfrm>
          <a:prstGeom prst="rect">
            <a:avLst/>
          </a:prstGeom>
        </p:spPr>
      </p:pic>
      <p:sp>
        <p:nvSpPr>
          <p:cNvPr id="26" name="Rectangle 25"/>
          <p:cNvSpPr/>
          <p:nvPr/>
        </p:nvSpPr>
        <p:spPr>
          <a:xfrm>
            <a:off x="4329595" y="2764186"/>
            <a:ext cx="7170535" cy="91427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smtClean="0">
                <a:solidFill>
                  <a:schemeClr val="accent1">
                    <a:lumMod val="75000"/>
                  </a:schemeClr>
                </a:solidFill>
              </a:rPr>
              <a:t>Click on </a:t>
            </a:r>
            <a:r>
              <a:rPr lang="en-US" sz="1200" dirty="0">
                <a:solidFill>
                  <a:schemeClr val="accent1">
                    <a:lumMod val="75000"/>
                  </a:schemeClr>
                </a:solidFill>
              </a:rPr>
              <a:t>the drop down box </a:t>
            </a:r>
            <a:r>
              <a:rPr lang="en-US" sz="1200" dirty="0" smtClean="0">
                <a:solidFill>
                  <a:schemeClr val="accent1">
                    <a:lumMod val="75000"/>
                  </a:schemeClr>
                </a:solidFill>
              </a:rPr>
              <a:t> to change the field from Starts With to Contains to get a better, broad search &gt; enter part of the vendor’s name (partial will give you a better search) &gt; Search </a:t>
            </a:r>
            <a:endParaRPr lang="en-US" sz="1200" dirty="0">
              <a:solidFill>
                <a:schemeClr val="accent1">
                  <a:lumMod val="75000"/>
                </a:schemeClr>
              </a:solidFill>
            </a:endParaRPr>
          </a:p>
        </p:txBody>
      </p:sp>
      <p:cxnSp>
        <p:nvCxnSpPr>
          <p:cNvPr id="28" name="Straight Arrow Connector 27"/>
          <p:cNvCxnSpPr/>
          <p:nvPr/>
        </p:nvCxnSpPr>
        <p:spPr>
          <a:xfrm>
            <a:off x="4652682" y="3092824"/>
            <a:ext cx="147919" cy="222618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p:cNvCxnSpPr/>
          <p:nvPr/>
        </p:nvCxnSpPr>
        <p:spPr>
          <a:xfrm flipH="1">
            <a:off x="5271605" y="3348318"/>
            <a:ext cx="1986913" cy="21111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p:nvPr/>
        </p:nvCxnSpPr>
        <p:spPr>
          <a:xfrm>
            <a:off x="10098741" y="3348318"/>
            <a:ext cx="1122251" cy="24718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615029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rotWithShape="1">
          <a:blip r:embed="rId2"/>
          <a:srcRect l="-655" t="10965" r="-1" b="1538"/>
          <a:stretch/>
        </p:blipFill>
        <p:spPr>
          <a:xfrm>
            <a:off x="981635" y="0"/>
            <a:ext cx="10162615" cy="6763871"/>
          </a:xfrm>
          <a:prstGeom prst="rect">
            <a:avLst/>
          </a:prstGeom>
        </p:spPr>
      </p:pic>
    </p:spTree>
    <p:extLst>
      <p:ext uri="{BB962C8B-B14F-4D97-AF65-F5344CB8AC3E}">
        <p14:creationId xmlns:p14="http://schemas.microsoft.com/office/powerpoint/2010/main" val="347543824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875</TotalTime>
  <Words>326</Words>
  <Application>Microsoft Office PowerPoint</Application>
  <PresentationFormat>Custom</PresentationFormat>
  <Paragraphs>23</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Office Theme</vt:lpstr>
      <vt:lpstr>How to Search  for Vendors</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to Search  for Vendors</dc:title>
  <dc:creator>DEBORAH A ALEMAN</dc:creator>
  <cp:lastModifiedBy>Unistar</cp:lastModifiedBy>
  <cp:revision>15</cp:revision>
  <dcterms:created xsi:type="dcterms:W3CDTF">2015-09-18T16:03:26Z</dcterms:created>
  <dcterms:modified xsi:type="dcterms:W3CDTF">2015-11-03T21:11:33Z</dcterms:modified>
</cp:coreProperties>
</file>